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35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DA70-C731-4C70-880D-CCD4705E623C}" type="datetime1">
              <a:rPr lang="en-US" smtClean="0"/>
              <a:t>2/8/2021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0401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5506EE-1026-4F35-9ACC-BD05BE0F9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A279-0833-481D-8C56-F67FD0AC6C50}" type="datetime1">
              <a:rPr lang="en-US" smtClean="0"/>
              <a:t>2/8/2021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696E5F-8D95-4450-AE52-5438E6EDE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9B2253-74CC-409E-BEB0-F8EFCFCB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6279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1B68A5B-D9FA-424B-A4EB-30E7223836B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33D6B0-F070-45C4-A472-19F432BE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DA83-5663-4C9C-B9AA-0B40A3DAFF81}" type="datetime1">
              <a:rPr lang="en-US" smtClean="0"/>
              <a:t>2/8/2021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75399F-DAB2-410D-967F-ED17E6F7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762A46F-6BE5-4D12-9412-5CA7672E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2751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t>2/8/2021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343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9AF7-7BEB-44E4-9852-375E34362B5B}" type="datetime1">
              <a:rPr lang="en-US" smtClean="0"/>
              <a:t>2/8/2021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5320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C38D-0552-4C82-B593-E6124DFADBE2}" type="datetime1">
              <a:rPr lang="en-US" smtClean="0"/>
              <a:t>2/8/2021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2362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0F1C-5577-4ACB-BB62-DF8F3C494C7E}" type="datetime1">
              <a:rPr lang="en-US" smtClean="0"/>
              <a:t>2/8/2021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6569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5B394-D9F9-4F0C-B15D-605F45CB9E9F}" type="datetime1">
              <a:rPr lang="en-US" smtClean="0"/>
              <a:t>2/8/2021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47292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smtClean="0"/>
              <a:t>2/8/2021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1161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/>
          <a:lstStyle>
            <a:lvl1pPr algn="l">
              <a:defRPr/>
            </a:lvl1pPr>
          </a:lstStyle>
          <a:p>
            <a:fld id="{92BEA474-078D-4E9B-9B14-09A87B19DC46}" type="datetime1">
              <a:rPr lang="en-US" smtClean="0"/>
              <a:t>2/8/2021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40391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07D986-8816-4272-A432-0437A28A9828}" type="datetime1">
              <a:rPr lang="en-US" smtClean="0"/>
              <a:t>2/8/2021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3387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62D6E202-B606-4609-B914-27C9371A1F6D}" type="datetime1">
              <a:rPr lang="en-US" smtClean="0"/>
              <a:t>2/8/2021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0519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6" r:id="rId3"/>
    <p:sldLayoutId id="2147483767" r:id="rId4"/>
    <p:sldLayoutId id="2147483774" r:id="rId5"/>
    <p:sldLayoutId id="2147483768" r:id="rId6"/>
    <p:sldLayoutId id="2147483769" r:id="rId7"/>
    <p:sldLayoutId id="2147483770" r:id="rId8"/>
    <p:sldLayoutId id="2147483773" r:id="rId9"/>
    <p:sldLayoutId id="2147483771" r:id="rId10"/>
    <p:sldLayoutId id="2147483772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500" i="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2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vyuchit.work/statya/nauchnaya-statya-eto.html" TargetMode="External"/><Relationship Id="rId2" Type="http://schemas.openxmlformats.org/officeDocument/2006/relationships/hyperlink" Target="http://disszakaz.ru/services/stati/nauchnaya-statya-chto-eto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vakpro.ru/metodicheskie-rekomendatsii-po-oformleniyu-statej-vak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txt.ru/antiplagiat" TargetMode="External"/><Relationship Id="rId2" Type="http://schemas.openxmlformats.org/officeDocument/2006/relationships/hyperlink" Target="http://www.antiplagiat.ru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advego.ru/plagiatus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moluch.ru/" TargetMode="External"/><Relationship Id="rId7" Type="http://schemas.openxmlformats.org/officeDocument/2006/relationships/hyperlink" Target="http://www.eduherald.ru/" TargetMode="External"/><Relationship Id="rId2" Type="http://schemas.openxmlformats.org/officeDocument/2006/relationships/hyperlink" Target="https://www.internauka.org/journal/stud/herald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&#1074;&#1077;&#1089;&#1090;&#1085;&#1080;&#1082;-&#1085;&#1072;&#1091;&#1082;&#1080;.&#1088;&#1092;/home" TargetMode="External"/><Relationship Id="rId5" Type="http://schemas.openxmlformats.org/officeDocument/2006/relationships/hyperlink" Target="https://on-tvor.ru/science-time" TargetMode="External"/><Relationship Id="rId4" Type="http://schemas.openxmlformats.org/officeDocument/2006/relationships/hyperlink" Target="https://sibac.info/journal/student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E18E547-4454-4069-B21A-9CF24A034EC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5730"/>
          <a:stretch/>
        </p:blipFill>
        <p:spPr>
          <a:xfrm>
            <a:off x="1" y="10"/>
            <a:ext cx="12191999" cy="6857990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7319A1DD-F557-4EC6-8A8C-F7617B4CD6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4296" y="3118982"/>
            <a:ext cx="7537704" cy="2462668"/>
          </a:xfrm>
          <a:prstGeom prst="rect">
            <a:avLst/>
          </a:prstGeom>
          <a:solidFill>
            <a:schemeClr val="bg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CFDA37-D47D-4700-8239-6E0CA3E22F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85517" y="3331444"/>
            <a:ext cx="6470692" cy="1229306"/>
          </a:xfrm>
        </p:spPr>
        <p:txBody>
          <a:bodyPr>
            <a:normAutofit/>
          </a:bodyPr>
          <a:lstStyle/>
          <a:p>
            <a:r>
              <a:rPr lang="ru-RU" sz="3800" dirty="0">
                <a:solidFill>
                  <a:schemeClr val="tx1"/>
                </a:solidFill>
              </a:rPr>
              <a:t>Как подготовить научную статью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7812351-7ECA-43CB-BDE7-91AEE3ABB3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85516" y="4735799"/>
            <a:ext cx="6470693" cy="605256"/>
          </a:xfrm>
        </p:spPr>
        <p:txBody>
          <a:bodyPr>
            <a:normAutofit/>
          </a:bodyPr>
          <a:lstStyle/>
          <a:p>
            <a:r>
              <a:rPr lang="ru-RU" dirty="0"/>
              <a:t>Мастер-класс Е.Г. </a:t>
            </a:r>
            <a:r>
              <a:rPr lang="ru-RU"/>
              <a:t>Харитоновой</a:t>
            </a:r>
            <a:endParaRPr lang="ru-RU" dirty="0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D28A9C89-B313-458F-9C85-515930A51A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110211" y="4641183"/>
            <a:ext cx="6309360" cy="0"/>
          </a:xfrm>
          <a:prstGeom prst="line">
            <a:avLst/>
          </a:prstGeom>
          <a:ln w="19050">
            <a:solidFill>
              <a:schemeClr val="accent1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D50218C5-E017-43D2-8345-FD9FBF0C99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62626">
              <a:alpha val="9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778975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9664D6-985B-4AFF-9C72-296849DF6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Научная статья – это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CF524DB-0F45-48A7-8D67-2E0F8FCF8A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логически завершенное исследование какой-либо проблемы, осуществленное посредством применения научного метода (источник: </a:t>
            </a:r>
            <a:r>
              <a:rPr lang="en-US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http://disszakaz.ru/services/stati/nauchnaya-statya-chto-eto/</a:t>
            </a:r>
            <a: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 algn="just"/>
            <a: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жанр публицистики, который предполагает краткое изложение проведения научного исследования и его результатов.</a:t>
            </a:r>
            <a:b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(источник: </a:t>
            </a:r>
            <a: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https://vyuchit.work/statya/nauchnaya-statya-eto.html</a:t>
            </a:r>
            <a: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/>
            <a: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это произведение, обстоятельно освещающее какую-либо тему, идею, вопрос, содержащее элементы их анализа и предназначенное для периодического, продолжающегося издания или сборника как составная часть его основного текста. (источник: </a:t>
            </a:r>
            <a:r>
              <a:rPr lang="en-US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http://www.vakpro.ru/metodicheskie-rekomendatsii-po-oformleniyu-statej-vak/</a:t>
            </a:r>
            <a: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781244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E07A65-E815-436C-8D2A-73CD51AB64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Структура научной статьи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281BA81-1323-4794-943D-437AEC90F9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Заголовок</a:t>
            </a:r>
          </a:p>
          <a:p>
            <a:pPr marL="0" indent="0">
              <a:buNone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Аннотация </a:t>
            </a:r>
          </a:p>
          <a:p>
            <a:pPr marL="0" indent="0">
              <a:buNone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Ключевые слова</a:t>
            </a:r>
          </a:p>
          <a:p>
            <a:pPr marL="0" indent="0">
              <a:buNone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Вступительная часть</a:t>
            </a:r>
          </a:p>
          <a:p>
            <a:pPr marL="0" indent="0">
              <a:buNone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Основная часть</a:t>
            </a:r>
          </a:p>
          <a:p>
            <a:pPr marL="0" indent="0">
              <a:buNone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Заключительная часть с выводами (выводы и аннотация – не одно и то же!!!)</a:t>
            </a:r>
          </a:p>
          <a:p>
            <a:pPr marL="0" indent="0">
              <a:buNone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Ссылки или список использованной литературы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570287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7EEE55-2D5B-4449-811D-30C3CCD236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Критерии научной статьи: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B5DAF4C-ACF7-4689-B6F6-CF1196EBA5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algn="just" fontAlgn="t"/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Научность</a:t>
            </a:r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(касается исследования и разработки чего-то нового, использования научных методов познания, поэтому часто определяется по ключевым ссылкам в тексте, реализуемым методам исследования и выводами).</a:t>
            </a:r>
          </a:p>
          <a:p>
            <a:pPr algn="just" fontAlgn="t"/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Новизна и оригинальность </a:t>
            </a:r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(предлагается новая идея, технология, способ, прием или оригинальный вариант расширения, апробации, доказательства эффективности чей-то авторской идеи, метода, технологии, поэтому часто определяется сравнением с имеющимися разработками).</a:t>
            </a:r>
          </a:p>
          <a:p>
            <a:pPr algn="just" fontAlgn="t"/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Практичность</a:t>
            </a:r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(связана с переносом в практическую деятельность других профессионалов, поэтому часто определяется по наличию в статье путей передачи опыта).</a:t>
            </a:r>
          </a:p>
          <a:p>
            <a:pPr algn="just" fontAlgn="t"/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Убедительность</a:t>
            </a:r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(определяется достоверностью цитат, аргументированностью выводов, наличием статистических результатов и логичностью их интерпретаций).</a:t>
            </a:r>
          </a:p>
          <a:p>
            <a:pPr algn="just" fontAlgn="t"/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Логичность</a:t>
            </a:r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(определяется очевидностью причинно-следственных связей, логичностью переходов, взаимосвязанностью частей).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929749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FA0A8D-137B-47D8-866B-ADA086FE3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63529"/>
            <a:ext cx="10058400" cy="1450757"/>
          </a:xfrm>
        </p:spPr>
        <p:txBody>
          <a:bodyPr/>
          <a:lstStyle/>
          <a:p>
            <a:r>
              <a:rPr lang="ru-RU" dirty="0"/>
              <a:t>Алгоритм подготовки статьи: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6C1B94D-A33B-4D5B-89A8-F43D089980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 fontAlgn="t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Сформулируйте цель статьи</a:t>
            </a:r>
          </a:p>
          <a:p>
            <a:pPr algn="just" fontAlgn="t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Набросайте примерный план статьи (части статьи – то же, что и задачи)</a:t>
            </a:r>
          </a:p>
          <a:p>
            <a:pPr algn="just" fontAlgn="t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Сбор материала (заодно, посмотрите, рассматривалась ли выбранная Вами тема статьи другими исследователями; на каком уровне)</a:t>
            </a:r>
          </a:p>
          <a:p>
            <a:pPr algn="just" fontAlgn="t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Продумайте, что нового Вы включите в свою статью (идеи, принципы, технологии, приемы, оригинальное описание личного опыта, доказательство эффективности известного метода, уникальную форму представления сравнительно новой идеи и т.д.)</a:t>
            </a:r>
          </a:p>
          <a:p>
            <a:pPr lvl="0" fontAlgn="t">
              <a:buClr>
                <a:srgbClr val="C629E7"/>
              </a:buClr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Определите структурные части своей статьи (введение, основное содержание, выводы). Начните писать, раскрывая каждую часть. Можете «держать перед глазами» понравившуюся Вам статью и писать по аналогии, используя похожие связки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15623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31C535-122B-442B-88A3-5A1026A104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Алгоритм подготовки статьи: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448D3BB-3CD3-42DB-AB26-B5E8FFD83E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 fontAlgn="t">
              <a:lnSpc>
                <a:spcPct val="100000"/>
              </a:lnSpc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Подумайте, какое графическое сопровождение (рисунки, схемы, таблицы) будут иллюстрировать главные мысли</a:t>
            </a:r>
          </a:p>
          <a:p>
            <a:pPr algn="just" fontAlgn="t">
              <a:lnSpc>
                <a:spcPct val="100000"/>
              </a:lnSpc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Посмотрите на созданный Вами вариант статьи глазами своих коллег, научного руководителя. Помните, что важно в статье сказать что-то новое</a:t>
            </a:r>
          </a:p>
          <a:p>
            <a:pPr algn="just" fontAlgn="t">
              <a:lnSpc>
                <a:spcPct val="100000"/>
              </a:lnSpc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 Еще раз прочитайте статью и отдельно проанализируйте логичность смысловых переходов, выводов</a:t>
            </a:r>
          </a:p>
          <a:p>
            <a:pPr algn="just" fontAlgn="t">
              <a:lnSpc>
                <a:spcPct val="100000"/>
              </a:lnSpc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Отдельно оцените язык написания статьи (научная статья отличается сухостью и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безэмоциональностью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 fontAlgn="t">
              <a:lnSpc>
                <a:spcPct val="100000"/>
              </a:lnSpc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Еще раз прочитайте статью, определите ее главную мысль, откорректируйте название</a:t>
            </a:r>
          </a:p>
          <a:p>
            <a:pPr algn="just" fontAlgn="t">
              <a:lnSpc>
                <a:spcPct val="100000"/>
              </a:lnSpc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Перечитайте еще раз выводы. Убедитесь, что каждый из них логичен и содержателен</a:t>
            </a:r>
          </a:p>
          <a:p>
            <a:pPr marL="0" indent="0" algn="just" fontAlgn="t">
              <a:lnSpc>
                <a:spcPct val="100000"/>
              </a:lnSpc>
              <a:buNone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• Литературная правка</a:t>
            </a:r>
          </a:p>
          <a:p>
            <a:pPr algn="just" fontAlgn="t">
              <a:lnSpc>
                <a:spcPct val="100000"/>
              </a:lnSpc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Оформление статьи (в соответствии с требованиями конкретного журнала)</a:t>
            </a:r>
          </a:p>
          <a:p>
            <a:pPr algn="just" fontAlgn="t">
              <a:lnSpc>
                <a:spcPct val="100000"/>
              </a:lnSpc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Проверка на плагиат</a:t>
            </a:r>
          </a:p>
          <a:p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4896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80FD06-09D4-444C-8998-C3CD0F396D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Проверка на плагиат. </a:t>
            </a:r>
            <a:r>
              <a:rPr lang="ru-RU" dirty="0" err="1"/>
              <a:t>Информресурсы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6DE0FDD-2B89-4401-9360-8FB4EB83D6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hlinkClick r:id="rId2"/>
              </a:rPr>
              <a:t>www.antiplagiat.ru</a:t>
            </a:r>
            <a:endParaRPr lang="ru-RU" dirty="0"/>
          </a:p>
          <a:p>
            <a:r>
              <a:rPr lang="ru-RU" dirty="0">
                <a:hlinkClick r:id="rId3"/>
              </a:rPr>
              <a:t>www.etxt.ru/antiplagiat</a:t>
            </a:r>
            <a:r>
              <a:rPr lang="ru-RU" dirty="0"/>
              <a:t> (без регистрации доступна бесплатная проверка текста объёмом до 3000 символов; после регистрации — до 5000 знаков)</a:t>
            </a:r>
          </a:p>
          <a:p>
            <a:r>
              <a:rPr lang="ru-RU" dirty="0">
                <a:hlinkClick r:id="rId4"/>
              </a:rPr>
              <a:t>www.advego.ru/plagiatus/</a:t>
            </a:r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243910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BD566A-656F-4093-A24C-F70B1BA654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Научные журналы для студентов: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0825552-E8D5-4BE9-9081-ADE140C664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419" y="1965078"/>
            <a:ext cx="10058400" cy="3760891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1)«Студенческий вестник» (Издательство «ИНТЕРНАУКА»; мультидисциплинарный; периодичность – еженедельно; 1 стр. текста – 99 руб.;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https://www.internauka.org/journal/stud/herald</a:t>
            </a:r>
            <a:r>
              <a:rPr lang="ru-RU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/>
            <a:r>
              <a:rPr lang="ru-RU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Научный журнал «Молодой Ученый» (мультидисциплинарный; периодичность – еженедельно;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https://moluch.ru/</a:t>
            </a:r>
            <a:r>
              <a:rPr lang="ru-RU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/>
            <a:r>
              <a:rPr lang="ru-RU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Научный журнал «Студенческий» (Изд-во «СИБАК»; мультидисциплинарный; 1 стр. текста – 100 руб.; периодичность – еженедельно; </a:t>
            </a:r>
            <a:r>
              <a:rPr lang="en-US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https://sibac.info/journal/student</a:t>
            </a:r>
            <a:r>
              <a:rPr lang="ru-RU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)</a:t>
            </a:r>
            <a:endParaRPr lang="en-US" sz="17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Международный электронный научный журнал «SCIENCE TIME» (Изд-во «ОНТ»; мультидисциплинарный; статья до 6 стр. включительно– 500 руб.; периодичность – ежемесячно;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https://on-tvor.ru/science-time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)</a:t>
            </a:r>
            <a:endParaRPr lang="ru-RU" sz="17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Международный научный журнал «Вестник науки» (мультидисциплинарный; 1 стр. текста – 170 руб.; периодичность – еженедельно; </a:t>
            </a:r>
            <a:r>
              <a:rPr lang="en-US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https://www.xn----8sbempclcwd3bmt.xn--p1ai/home</a:t>
            </a:r>
            <a:r>
              <a:rPr lang="ru-RU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)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6) Электронный научный журнал «Международный студенческий научный вестник»,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РИНЦ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(Изд-во РАЕ; мультидисциплинарный; 1 стр. текста – 220 руб.; материалы представляются в редакцию с помощью сервиса «Личный портфель автора»;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http://www.eduherald.ru/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02351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C6E698C-8155-4B8B-BDC9-B7299772B5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B9F526-ABE6-4E22-A6C6-4ADF2F557E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20928" y="965200"/>
            <a:ext cx="5999002" cy="4927600"/>
          </a:xfrm>
        </p:spPr>
        <p:txBody>
          <a:bodyPr anchor="ctr">
            <a:normAutofit/>
          </a:bodyPr>
          <a:lstStyle/>
          <a:p>
            <a:r>
              <a:rPr lang="ru-RU" dirty="0">
                <a:solidFill>
                  <a:schemeClr val="tx2"/>
                </a:solidFill>
              </a:rPr>
              <a:t>Благодарю за внимание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EEF5601-A8BC-411D-AA64-3E79320BA1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4584734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59FE8FE-57C3-48FA-91DF-74C3CF2BC6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3356" y="1159565"/>
            <a:ext cx="2938022" cy="4439055"/>
          </a:xfrm>
        </p:spPr>
        <p:txBody>
          <a:bodyPr anchor="ctr">
            <a:normAutofit fontScale="92500" lnSpcReduction="20000"/>
          </a:bodyPr>
          <a:lstStyle/>
          <a:p>
            <a:pPr algn="ctr"/>
            <a:r>
              <a:rPr lang="ru-RU" sz="2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Науку часто смешивают с знанием. Это грубое недоразумение. </a:t>
            </a:r>
          </a:p>
          <a:p>
            <a:pPr algn="ctr"/>
            <a:r>
              <a:rPr lang="ru-RU" sz="2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Наука есть не только знание, но и сознание, </a:t>
            </a:r>
          </a:p>
          <a:p>
            <a:pPr algn="ctr"/>
            <a:r>
              <a:rPr lang="ru-RU" sz="2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т. е. уменье пользоваться знанием как следует.</a:t>
            </a:r>
          </a:p>
          <a:p>
            <a:pPr algn="ctr"/>
            <a:r>
              <a:rPr lang="ru-RU" sz="1400" i="1" dirty="0">
                <a:solidFill>
                  <a:schemeClr val="bg1"/>
                </a:solidFill>
              </a:rPr>
              <a:t>В.О. Ключевский</a:t>
            </a:r>
            <a:endParaRPr lang="ru-RU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3055714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VTI">
  <a:themeElements>
    <a:clrScheme name="">
      <a:dk1>
        <a:srgbClr val="000000"/>
      </a:dk1>
      <a:lt1>
        <a:srgbClr val="FFFFFF"/>
      </a:lt1>
      <a:dk2>
        <a:srgbClr val="243041"/>
      </a:dk2>
      <a:lt2>
        <a:srgbClr val="E3E8E2"/>
      </a:lt2>
      <a:accent1>
        <a:srgbClr val="C629E7"/>
      </a:accent1>
      <a:accent2>
        <a:srgbClr val="7631DA"/>
      </a:accent2>
      <a:accent3>
        <a:srgbClr val="4243EA"/>
      </a:accent3>
      <a:accent4>
        <a:srgbClr val="1768D5"/>
      </a:accent4>
      <a:accent5>
        <a:srgbClr val="24B2CD"/>
      </a:accent5>
      <a:accent6>
        <a:srgbClr val="14BA8F"/>
      </a:accent6>
      <a:hlink>
        <a:srgbClr val="3B8BB1"/>
      </a:hlink>
      <a:folHlink>
        <a:srgbClr val="7F7F7F"/>
      </a:folHlink>
    </a:clrScheme>
    <a:fontScheme name="Retrospect">
      <a:majorFont>
        <a:latin typeface="Bembo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 Nova Light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VTI" id="{ABE3C30C-0FC0-4450-828E-52DE70F1BCCB}" vid="{A6E2497D-935A-4CFD-B9FD-6DCB15FA68B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832</Words>
  <Application>Microsoft Office PowerPoint</Application>
  <PresentationFormat>Широкоэкранный</PresentationFormat>
  <Paragraphs>54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 Nova Light</vt:lpstr>
      <vt:lpstr>Bembo</vt:lpstr>
      <vt:lpstr>Calibri</vt:lpstr>
      <vt:lpstr>Times New Roman</vt:lpstr>
      <vt:lpstr>RetrospectVTI</vt:lpstr>
      <vt:lpstr>Как подготовить научную статью</vt:lpstr>
      <vt:lpstr>Научная статья – это</vt:lpstr>
      <vt:lpstr>Структура научной статьи</vt:lpstr>
      <vt:lpstr>Критерии научной статьи:</vt:lpstr>
      <vt:lpstr>Алгоритм подготовки статьи:</vt:lpstr>
      <vt:lpstr>Алгоритм подготовки статьи:</vt:lpstr>
      <vt:lpstr>Проверка на плагиат. Информресурсы</vt:lpstr>
      <vt:lpstr>Научные журналы для студентов:</vt:lpstr>
      <vt:lpstr>Благодарю за внимание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Как написать научную статью</dc:title>
  <dc:creator>Елена Стумбрис</dc:creator>
  <cp:lastModifiedBy>Елена Стумбрис</cp:lastModifiedBy>
  <cp:revision>5</cp:revision>
  <dcterms:created xsi:type="dcterms:W3CDTF">2019-11-09T11:21:34Z</dcterms:created>
  <dcterms:modified xsi:type="dcterms:W3CDTF">2021-02-08T10:19:38Z</dcterms:modified>
</cp:coreProperties>
</file>